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601200" cy="12801600" type="A3"/>
  <p:notesSz cx="9866313" cy="142954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40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712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43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59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01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84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0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128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331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83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524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62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9E081-1609-4411-A4DB-91CD1DA688F1}" type="datetimeFigureOut">
              <a:rPr kumimoji="1" lang="ja-JP" altLang="en-US" smtClean="0"/>
              <a:t>2023/9/6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0F8C6-DA4B-4CB4-9474-0D17C40DC9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96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kumimoji="1"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kumimoji="1"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アイコン&#10;&#10;自動的に生成された説明">
            <a:extLst>
              <a:ext uri="{FF2B5EF4-FFF2-40B4-BE49-F238E27FC236}">
                <a16:creationId xmlns:a16="http://schemas.microsoft.com/office/drawing/2014/main" id="{047A69C3-96CC-0080-4BC7-8DF4417D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5" t="73752" r="3618" b="6951"/>
          <a:stretch/>
        </p:blipFill>
        <p:spPr>
          <a:xfrm>
            <a:off x="2351388" y="-26735"/>
            <a:ext cx="4853613" cy="1381442"/>
          </a:xfrm>
          <a:prstGeom prst="rect">
            <a:avLst/>
          </a:prstGeom>
        </p:spPr>
      </p:pic>
      <p:pic>
        <p:nvPicPr>
          <p:cNvPr id="2" name="図 1" descr="建物, ウィンドウ, 挿絵 が含まれている画像&#10;&#10;自動的に生成された説明">
            <a:extLst>
              <a:ext uri="{FF2B5EF4-FFF2-40B4-BE49-F238E27FC236}">
                <a16:creationId xmlns:a16="http://schemas.microsoft.com/office/drawing/2014/main" id="{FB0B1067-D994-0ABD-8290-7AF58CEAE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5" t="8255" r="22166" b="11513"/>
          <a:stretch/>
        </p:blipFill>
        <p:spPr>
          <a:xfrm>
            <a:off x="640062" y="118796"/>
            <a:ext cx="1493653" cy="1305589"/>
          </a:xfrm>
          <a:prstGeom prst="rect">
            <a:avLst/>
          </a:prstGeom>
        </p:spPr>
      </p:pic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286DF842-1A8A-3A80-19DE-1D740DA482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7"/>
          <a:stretch/>
        </p:blipFill>
        <p:spPr>
          <a:xfrm>
            <a:off x="7490297" y="139064"/>
            <a:ext cx="1235899" cy="122980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61A0AC-7E1F-510B-13C6-4B6901B75105}"/>
              </a:ext>
            </a:extLst>
          </p:cNvPr>
          <p:cNvSpPr txBox="1"/>
          <p:nvPr/>
        </p:nvSpPr>
        <p:spPr>
          <a:xfrm>
            <a:off x="2338551" y="1232682"/>
            <a:ext cx="4935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Affordable</a:t>
            </a:r>
            <a:r>
              <a:rPr kumimoji="1"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Homemade</a:t>
            </a:r>
            <a:r>
              <a:rPr kumimoji="1"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Drone</a:t>
            </a:r>
            <a:r>
              <a:rPr kumimoji="1"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Research</a:t>
            </a:r>
            <a:r>
              <a:rPr kumimoji="1" lang="ja-JP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kumimoji="1"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Institute</a:t>
            </a:r>
            <a:endParaRPr kumimoji="1" lang="ja-JP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19F0FC3-2B6B-43FE-A932-523C18FA0E62}"/>
              </a:ext>
            </a:extLst>
          </p:cNvPr>
          <p:cNvSpPr txBox="1"/>
          <p:nvPr/>
        </p:nvSpPr>
        <p:spPr>
          <a:xfrm>
            <a:off x="1551618" y="1532796"/>
            <a:ext cx="636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High Tower Text" panose="02040502050506030303" pitchFamily="18" charset="0"/>
                <a:ea typeface="BIZ UDゴシック" panose="020B0400000000000000" pitchFamily="49" charset="-128"/>
              </a:rPr>
              <a:t>～お気楽な 手づくりドローン研究所～</a:t>
            </a:r>
          </a:p>
        </p:txBody>
      </p:sp>
      <p:pic>
        <p:nvPicPr>
          <p:cNvPr id="17" name="図 16" descr="帽子, 傘 が含まれている画像&#10;&#10;自動的に生成された説明">
            <a:extLst>
              <a:ext uri="{FF2B5EF4-FFF2-40B4-BE49-F238E27FC236}">
                <a16:creationId xmlns:a16="http://schemas.microsoft.com/office/drawing/2014/main" id="{937FD5A9-368E-89F6-EAC1-DEA66EBDC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4"/>
          <a:stretch/>
        </p:blipFill>
        <p:spPr>
          <a:xfrm>
            <a:off x="657424" y="2214307"/>
            <a:ext cx="2867454" cy="3835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図 18" descr="おもちゃ, 野球, 選手, バット が含まれている画像&#10;&#10;自動的に生成された説明">
            <a:extLst>
              <a:ext uri="{FF2B5EF4-FFF2-40B4-BE49-F238E27FC236}">
                <a16:creationId xmlns:a16="http://schemas.microsoft.com/office/drawing/2014/main" id="{8D4FE7AE-1B9A-D5CE-A515-BF47E1D4C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08" y="5324556"/>
            <a:ext cx="3561869" cy="35618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C4089DC-E2E1-6954-37A0-F1DD96B1B1B8}"/>
              </a:ext>
            </a:extLst>
          </p:cNvPr>
          <p:cNvSpPr txBox="1"/>
          <p:nvPr/>
        </p:nvSpPr>
        <p:spPr>
          <a:xfrm>
            <a:off x="3504903" y="2103363"/>
            <a:ext cx="1375698" cy="96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670" b="1" u="sng" dirty="0"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Kapa</a:t>
            </a:r>
            <a:endParaRPr kumimoji="1" lang="ja-JP" altLang="en-US" sz="5670" b="1" u="sng" dirty="0">
              <a:latin typeface="Agency FB" panose="020B0503020202020204" pitchFamily="34" charset="0"/>
              <a:ea typeface="BIZ UDゴシック" panose="020B0400000000000000" pitchFamily="49" charset="-128"/>
              <a:cs typeface="Aharoni" panose="020B0604020202020204" pitchFamily="2" charset="-79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8840F21-7E6C-5322-41B7-163BF7F13B33}"/>
              </a:ext>
            </a:extLst>
          </p:cNvPr>
          <p:cNvSpPr txBox="1"/>
          <p:nvPr/>
        </p:nvSpPr>
        <p:spPr>
          <a:xfrm>
            <a:off x="3912935" y="7415472"/>
            <a:ext cx="1789272" cy="96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670" b="1" u="sng" dirty="0">
                <a:latin typeface="Agency FB" panose="020B0503020202020204" pitchFamily="34" charset="0"/>
                <a:ea typeface="BIZ UDゴシック" panose="020B0400000000000000" pitchFamily="49" charset="-128"/>
              </a:rPr>
              <a:t>Chewy</a:t>
            </a:r>
            <a:endParaRPr kumimoji="1" lang="ja-JP" altLang="en-US" sz="5670" b="1" u="sng" dirty="0">
              <a:latin typeface="Agency FB" panose="020B0503020202020204" pitchFamily="34" charset="0"/>
              <a:ea typeface="BIZ UDゴシック" panose="020B0400000000000000" pitchFamily="49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0BB4D1E-CF70-58D2-EB29-6EFE021C8325}"/>
              </a:ext>
            </a:extLst>
          </p:cNvPr>
          <p:cNvSpPr txBox="1"/>
          <p:nvPr/>
        </p:nvSpPr>
        <p:spPr>
          <a:xfrm>
            <a:off x="3657568" y="11136723"/>
            <a:ext cx="2486578" cy="96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670" b="1" u="sng" dirty="0" err="1">
                <a:latin typeface="Agency FB" panose="020B0503020202020204" pitchFamily="34" charset="0"/>
                <a:ea typeface="BIZ UDゴシック" panose="020B0400000000000000" pitchFamily="49" charset="-128"/>
              </a:rPr>
              <a:t>Bigarrow</a:t>
            </a:r>
            <a:endParaRPr kumimoji="1" lang="ja-JP" altLang="en-US" sz="5670" b="1" u="sng" dirty="0">
              <a:latin typeface="Agency FB" panose="020B0503020202020204" pitchFamily="34" charset="0"/>
              <a:ea typeface="BIZ UDゴシック" panose="020B0400000000000000" pitchFamily="49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5F22B97-A247-9954-019F-D9E69B10306C}"/>
              </a:ext>
            </a:extLst>
          </p:cNvPr>
          <p:cNvSpPr txBox="1"/>
          <p:nvPr/>
        </p:nvSpPr>
        <p:spPr>
          <a:xfrm>
            <a:off x="3504903" y="2908488"/>
            <a:ext cx="1544012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36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PRE/DDD</a:t>
            </a:r>
            <a:endParaRPr kumimoji="1" lang="ja-JP" altLang="en-US" sz="3360" b="1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BIZ UDゴシック" panose="020B0400000000000000" pitchFamily="49" charset="-128"/>
              <a:cs typeface="Aharoni" panose="020B0604020202020204" pitchFamily="2" charset="-79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C0EB230-3270-78A0-812F-F85A39B1DF77}"/>
              </a:ext>
            </a:extLst>
          </p:cNvPr>
          <p:cNvSpPr txBox="1"/>
          <p:nvPr/>
        </p:nvSpPr>
        <p:spPr>
          <a:xfrm>
            <a:off x="4062107" y="8284617"/>
            <a:ext cx="1548822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36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CBO/HCF</a:t>
            </a:r>
            <a:endParaRPr kumimoji="1" lang="ja-JP" altLang="en-US" sz="3360" b="1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BIZ UDゴシック" panose="020B0400000000000000" pitchFamily="49" charset="-128"/>
              <a:cs typeface="Aharoni" panose="020B0604020202020204" pitchFamily="2" charset="-79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1830824-3282-482A-647E-1D1BA6083FE5}"/>
              </a:ext>
            </a:extLst>
          </p:cNvPr>
          <p:cNvSpPr txBox="1"/>
          <p:nvPr/>
        </p:nvSpPr>
        <p:spPr>
          <a:xfrm>
            <a:off x="4971769" y="2940185"/>
            <a:ext cx="2004075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7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Principal Research Engineer</a:t>
            </a:r>
          </a:p>
          <a:p>
            <a:r>
              <a:rPr kumimoji="1" lang="en-US" altLang="ja-JP" sz="147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Deep Drone Designer</a:t>
            </a:r>
            <a:endParaRPr kumimoji="1" lang="ja-JP" altLang="en-US" sz="1470" b="1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BIZ UDゴシック" panose="020B0400000000000000" pitchFamily="49" charset="-128"/>
              <a:cs typeface="Aharoni" panose="020B0604020202020204" pitchFamily="2" charset="-79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E636980-AD14-0F15-08A9-07DEB54D6664}"/>
              </a:ext>
            </a:extLst>
          </p:cNvPr>
          <p:cNvSpPr txBox="1"/>
          <p:nvPr/>
        </p:nvSpPr>
        <p:spPr>
          <a:xfrm>
            <a:off x="2570114" y="8316932"/>
            <a:ext cx="1609736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47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Chief Branding Officer</a:t>
            </a:r>
          </a:p>
          <a:p>
            <a:pPr algn="r"/>
            <a:r>
              <a:rPr kumimoji="1" lang="en-US" altLang="ja-JP" sz="147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Hard Core Fan</a:t>
            </a:r>
            <a:endParaRPr kumimoji="1" lang="ja-JP" altLang="en-US" sz="1470" b="1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BIZ UDゴシック" panose="020B0400000000000000" pitchFamily="49" charset="-128"/>
              <a:cs typeface="Aharoni" panose="020B0604020202020204" pitchFamily="2" charset="-79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6C6877E-DBE0-9E49-91BD-E02C94013A51}"/>
              </a:ext>
            </a:extLst>
          </p:cNvPr>
          <p:cNvSpPr txBox="1"/>
          <p:nvPr/>
        </p:nvSpPr>
        <p:spPr>
          <a:xfrm>
            <a:off x="5382792" y="12035758"/>
            <a:ext cx="1633781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7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Chief Technical Officer</a:t>
            </a:r>
          </a:p>
          <a:p>
            <a:r>
              <a:rPr kumimoji="1" lang="en-US" altLang="ja-JP" sz="147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Chief Ma-</a:t>
            </a:r>
            <a:r>
              <a:rPr kumimoji="1" lang="en-US" altLang="ja-JP" sz="147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kaizo</a:t>
            </a:r>
            <a:r>
              <a:rPr kumimoji="1" lang="en-US" altLang="ja-JP" sz="147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 Officer</a:t>
            </a:r>
            <a:endParaRPr kumimoji="1" lang="ja-JP" altLang="en-US" sz="1470" b="1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BIZ UDゴシック" panose="020B0400000000000000" pitchFamily="49" charset="-128"/>
              <a:cs typeface="Aharoni" panose="020B0604020202020204" pitchFamily="2" charset="-79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3823009-9490-D080-3AB8-51FD54C3E42F}"/>
              </a:ext>
            </a:extLst>
          </p:cNvPr>
          <p:cNvSpPr txBox="1"/>
          <p:nvPr/>
        </p:nvSpPr>
        <p:spPr>
          <a:xfrm>
            <a:off x="3715917" y="11995895"/>
            <a:ext cx="175560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36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CTO/</a:t>
            </a:r>
            <a:r>
              <a:rPr kumimoji="1" lang="en-US" altLang="ja-JP" sz="336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BIZ UDゴシック" panose="020B0400000000000000" pitchFamily="49" charset="-128"/>
                <a:cs typeface="Aharoni" panose="020B0604020202020204" pitchFamily="2" charset="-79"/>
              </a:rPr>
              <a:t>CMkO</a:t>
            </a:r>
            <a:endParaRPr kumimoji="1" lang="ja-JP" altLang="en-US" sz="3360" b="1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BIZ UDゴシック" panose="020B0400000000000000" pitchFamily="49" charset="-128"/>
              <a:cs typeface="Aharoni" panose="020B0604020202020204" pitchFamily="2" charset="-79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359AB7A-CC05-1969-42E1-D5999BABDF1D}"/>
              </a:ext>
            </a:extLst>
          </p:cNvPr>
          <p:cNvSpPr txBox="1"/>
          <p:nvPr/>
        </p:nvSpPr>
        <p:spPr>
          <a:xfrm>
            <a:off x="3524878" y="3588765"/>
            <a:ext cx="448071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三度の飯より、ドローン自作が大大大好き。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完全自作にこだわり、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夜も眠れず昼寝して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今日も今日とて製作に没頭。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8D0444E-AF55-9008-1FDA-C2BF7639C151}"/>
              </a:ext>
            </a:extLst>
          </p:cNvPr>
          <p:cNvSpPr txBox="1"/>
          <p:nvPr/>
        </p:nvSpPr>
        <p:spPr>
          <a:xfrm>
            <a:off x="288230" y="6426332"/>
            <a:ext cx="5392823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「ムダに無駄無し ムダこそ全て」と爆誕した夢宝者。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pPr algn="r"/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電光石火の着想一閃、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pPr algn="r"/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無限ローンチ連鎖は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pPr algn="r"/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桃色噴射の始まり？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988635A-291D-999F-84B0-E5689EE02295}"/>
              </a:ext>
            </a:extLst>
          </p:cNvPr>
          <p:cNvSpPr txBox="1"/>
          <p:nvPr/>
        </p:nvSpPr>
        <p:spPr>
          <a:xfrm>
            <a:off x="3674527" y="9866427"/>
            <a:ext cx="55547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あー！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つまりそれは一言で言うと、こういうことでしょうか？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「ガマンは体に悪いですぜ」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左様です。さて大問題が起きました。</a:t>
            </a:r>
            <a:endParaRPr kumimoji="1" lang="en-US" altLang="ja-JP" sz="1680" b="1" dirty="0">
              <a:solidFill>
                <a:schemeClr val="tx1">
                  <a:lumMod val="50000"/>
                  <a:lumOff val="50000"/>
                </a:schemeClr>
              </a:solidFill>
              <a:latin typeface="High Tower Text" panose="02040502050506030303" pitchFamily="18" charset="0"/>
              <a:ea typeface="BIZ UDゴシック" panose="020B0400000000000000" pitchFamily="49" charset="-128"/>
            </a:endParaRPr>
          </a:p>
          <a:p>
            <a:r>
              <a:rPr kumimoji="1" lang="ja-JP" altLang="en-US" sz="168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anose="02040502050506030303" pitchFamily="18" charset="0"/>
                <a:ea typeface="BIZ UDゴシック" panose="020B0400000000000000" pitchFamily="49" charset="-128"/>
              </a:rPr>
              <a:t>続きはじっくり議論しましょう。</a:t>
            </a:r>
          </a:p>
        </p:txBody>
      </p:sp>
      <p:pic>
        <p:nvPicPr>
          <p:cNvPr id="37" name="図 36" descr="屋外, 車, バイク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C0FA6AB7-5EB9-65D5-F094-E3FDA6A7ED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3" b="12001"/>
          <a:stretch/>
        </p:blipFill>
        <p:spPr>
          <a:xfrm>
            <a:off x="603696" y="8941216"/>
            <a:ext cx="3048904" cy="3765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図 3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D03073B2-828B-E771-4182-07873562F6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398" y="6877390"/>
            <a:ext cx="3783506" cy="5677476"/>
          </a:xfrm>
          <a:prstGeom prst="rect">
            <a:avLst/>
          </a:prstGeom>
        </p:spPr>
      </p:pic>
      <p:pic>
        <p:nvPicPr>
          <p:cNvPr id="41" name="図 40" descr="ロゴ&#10;&#10;自動的に生成された説明">
            <a:extLst>
              <a:ext uri="{FF2B5EF4-FFF2-40B4-BE49-F238E27FC236}">
                <a16:creationId xmlns:a16="http://schemas.microsoft.com/office/drawing/2014/main" id="{A93E755E-A059-EA89-AAE2-CD9390089F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11" y="6557267"/>
            <a:ext cx="4162889" cy="62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140</Words>
  <Application>Microsoft Office PowerPoint</Application>
  <PresentationFormat>A3 297x420 mm</PresentationFormat>
  <Paragraphs>27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Agency FB</vt:lpstr>
      <vt:lpstr>Arial</vt:lpstr>
      <vt:lpstr>Arial Rounded MT Bold</vt:lpstr>
      <vt:lpstr>Calibri</vt:lpstr>
      <vt:lpstr>Calibri Light</vt:lpstr>
      <vt:lpstr>High Tower Text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Kajita, Naoya/梶田 直哉</dc:creator>
  <cp:lastModifiedBy>Kajita, Naoya/梶田 直哉</cp:lastModifiedBy>
  <cp:revision>17</cp:revision>
  <cp:lastPrinted>2023-09-06T03:08:54Z</cp:lastPrinted>
  <dcterms:created xsi:type="dcterms:W3CDTF">2023-09-06T02:46:12Z</dcterms:created>
  <dcterms:modified xsi:type="dcterms:W3CDTF">2023-09-06T08:12:14Z</dcterms:modified>
</cp:coreProperties>
</file>